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6CF462A-1E7D-4B52-B37A-4E141EEA777B}" type="datetimeFigureOut">
              <a:rPr lang="en-US" smtClean="0"/>
              <a:pPr/>
              <a:t>11/29/2010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1A0E325-9AD4-4C0F-B12E-5A9FDB5147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9 &amp; 10 RAP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Tori Gordon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7772400" cy="914400"/>
          </a:xfrm>
        </p:spPr>
        <p:txBody>
          <a:bodyPr/>
          <a:lstStyle/>
          <a:p>
            <a:r>
              <a:rPr lang="en-US" dirty="0" smtClean="0"/>
              <a:t>Internet Safety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458200" cy="5486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Children’s Online Privacy Protection Act 1998</a:t>
            </a:r>
          </a:p>
          <a:p>
            <a:pPr lvl="1"/>
            <a:r>
              <a:rPr lang="en-US" dirty="0" smtClean="0"/>
              <a:t>Websites that target children under 13 must follow specific guidelines regarding the collection of personal information</a:t>
            </a:r>
          </a:p>
          <a:p>
            <a:r>
              <a:rPr lang="en-US" dirty="0" smtClean="0"/>
              <a:t>Children’s Internet Protection Act 2000 </a:t>
            </a:r>
          </a:p>
          <a:p>
            <a:pPr lvl="1"/>
            <a:r>
              <a:rPr lang="en-US" dirty="0" smtClean="0"/>
              <a:t>(Filtering Mandate) Blocks access to obscene, pornographic, or harmful to minors</a:t>
            </a:r>
          </a:p>
          <a:p>
            <a:pPr lvl="2"/>
            <a:r>
              <a:rPr lang="en-US" dirty="0" smtClean="0"/>
              <a:t>Schools must prove they comply with CIPA</a:t>
            </a:r>
          </a:p>
          <a:p>
            <a:pPr lvl="3"/>
            <a:r>
              <a:rPr lang="en-US" dirty="0" smtClean="0"/>
              <a:t>By installing a technology-based solution to block material deemed objectionable as outlined in the act</a:t>
            </a:r>
          </a:p>
          <a:p>
            <a:pPr lvl="3"/>
            <a:r>
              <a:rPr lang="en-US" dirty="0" smtClean="0"/>
              <a:t>By adopting policies to monitor Internet use by students (minors)</a:t>
            </a:r>
          </a:p>
          <a:p>
            <a:pPr lvl="4"/>
            <a:r>
              <a:rPr lang="en-US" dirty="0" smtClean="0"/>
              <a:t>Access to inappropriate matter on the Internet</a:t>
            </a:r>
          </a:p>
          <a:p>
            <a:pPr lvl="4"/>
            <a:r>
              <a:rPr lang="en-US" dirty="0" smtClean="0"/>
              <a:t>Safety and security when using forms of direct communications</a:t>
            </a:r>
          </a:p>
          <a:p>
            <a:pPr lvl="4"/>
            <a:r>
              <a:rPr lang="en-US" dirty="0" smtClean="0"/>
              <a:t>Unauthorized access</a:t>
            </a:r>
          </a:p>
          <a:p>
            <a:pPr lvl="4"/>
            <a:r>
              <a:rPr lang="en-US" dirty="0" smtClean="0"/>
              <a:t>Unauthorized disclosure, use, and dissemination of personal information</a:t>
            </a:r>
          </a:p>
          <a:p>
            <a:pPr lvl="4"/>
            <a:r>
              <a:rPr lang="en-US" dirty="0" smtClean="0"/>
              <a:t>Restricting minors’ access to materials harmful to them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Protecting Students and Technology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Malicious software</a:t>
            </a:r>
          </a:p>
          <a:p>
            <a:pPr lvl="1"/>
            <a:r>
              <a:rPr lang="en-US" dirty="0" smtClean="0"/>
              <a:t>Spam: unwanted messages across many technologies</a:t>
            </a:r>
          </a:p>
          <a:p>
            <a:pPr lvl="2"/>
            <a:r>
              <a:rPr lang="en-US" dirty="0" smtClean="0"/>
              <a:t>Phishing, carding, or spoofing asks for sensitive personal information</a:t>
            </a:r>
          </a:p>
          <a:p>
            <a:pPr lvl="2"/>
            <a:r>
              <a:rPr lang="en-US" dirty="0" smtClean="0"/>
              <a:t>Malware can cause significant harm to one or more computers as well as a computer network.</a:t>
            </a:r>
          </a:p>
          <a:p>
            <a:pPr lvl="2"/>
            <a:r>
              <a:rPr lang="en-US" dirty="0" smtClean="0"/>
              <a:t>Virus- software program that can attach itself to another program, replicate itself, and cause damage to software or data.</a:t>
            </a:r>
          </a:p>
          <a:p>
            <a:pPr lvl="2"/>
            <a:r>
              <a:rPr lang="en-US" dirty="0" smtClean="0"/>
              <a:t>Worm – replicate themselves and can more easily spread themselves across a network and can install a backdoor.</a:t>
            </a:r>
          </a:p>
          <a:p>
            <a:pPr lvl="2"/>
            <a:r>
              <a:rPr lang="en-US" dirty="0" smtClean="0"/>
              <a:t>Trojan horse – can delete all of the data stored on the computer or can cause the computer to turn itself off immediately after booting up.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Protecting Students and Technology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Malware</a:t>
            </a:r>
          </a:p>
          <a:p>
            <a:pPr lvl="1"/>
            <a:r>
              <a:rPr lang="en-US" dirty="0" smtClean="0"/>
              <a:t>Spyware – may record your usage patterns or collect sensitive information you transmit using your computer</a:t>
            </a:r>
          </a:p>
          <a:p>
            <a:pPr lvl="1"/>
            <a:r>
              <a:rPr lang="en-US" dirty="0" smtClean="0"/>
              <a:t>Adware – incorporates that presentation of advertisements as a condition for operating the software</a:t>
            </a:r>
          </a:p>
          <a:p>
            <a:pPr lvl="1"/>
            <a:r>
              <a:rPr lang="en-US" dirty="0" err="1" smtClean="0"/>
              <a:t>Steganography</a:t>
            </a:r>
            <a:r>
              <a:rPr lang="en-US" dirty="0" smtClean="0"/>
              <a:t> – malware that is hidden in text files or pictures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Defenses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Firewall – hardware and/or software that can prevent unwanted persons, messages, or software from entering a network or computer</a:t>
            </a:r>
          </a:p>
          <a:p>
            <a:r>
              <a:rPr lang="en-US" dirty="0" smtClean="0"/>
              <a:t>Virus-protection software – scans files introduced to a computer or for periodic scanning of all files on a computer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Threatening or Unlawful Online Interactions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Cyberbullying</a:t>
            </a:r>
            <a:r>
              <a:rPr lang="en-US" dirty="0" smtClean="0"/>
              <a:t> – the use of technologies to harass, defame, or intentionally harm another student or group of students</a:t>
            </a:r>
          </a:p>
          <a:p>
            <a:pPr lvl="1"/>
            <a:r>
              <a:rPr lang="en-US" dirty="0" smtClean="0"/>
              <a:t>Messaging; creating a website; pictures, videos, and other recordings; impersonation</a:t>
            </a:r>
          </a:p>
          <a:p>
            <a:r>
              <a:rPr lang="en-US" dirty="0" err="1" smtClean="0"/>
              <a:t>Cyberstalking</a:t>
            </a:r>
            <a:r>
              <a:rPr lang="en-US" dirty="0" smtClean="0"/>
              <a:t> – the inappropriate online interactions involve adults, engaging with a predator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 Tips for Email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Be yourself</a:t>
            </a:r>
          </a:p>
          <a:p>
            <a:r>
              <a:rPr lang="en-US" dirty="0" smtClean="0"/>
              <a:t>Say hello</a:t>
            </a:r>
          </a:p>
          <a:p>
            <a:r>
              <a:rPr lang="en-US" dirty="0" smtClean="0"/>
              <a:t>Describe your message</a:t>
            </a:r>
          </a:p>
          <a:p>
            <a:r>
              <a:rPr lang="en-US" dirty="0" smtClean="0"/>
              <a:t>Be polite</a:t>
            </a:r>
          </a:p>
          <a:p>
            <a:r>
              <a:rPr lang="en-US" dirty="0" smtClean="0"/>
              <a:t>Is it important?</a:t>
            </a:r>
          </a:p>
          <a:p>
            <a:r>
              <a:rPr lang="en-US" dirty="0" smtClean="0"/>
              <a:t>It’s not that funny</a:t>
            </a:r>
          </a:p>
          <a:p>
            <a:r>
              <a:rPr lang="en-US" dirty="0" smtClean="0"/>
              <a:t>Make sure you mean it</a:t>
            </a:r>
          </a:p>
          <a:p>
            <a:r>
              <a:rPr lang="en-US" dirty="0" smtClean="0"/>
              <a:t>To attach or not to attach</a:t>
            </a:r>
          </a:p>
          <a:p>
            <a:r>
              <a:rPr lang="en-US" dirty="0" smtClean="0"/>
              <a:t>Say goodbye</a:t>
            </a:r>
          </a:p>
          <a:p>
            <a:r>
              <a:rPr lang="en-US" dirty="0" smtClean="0"/>
              <a:t>Clean up after yourself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Technology to Support Acceptable Internet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Trusted Digital Resources</a:t>
            </a:r>
          </a:p>
          <a:p>
            <a:pPr lvl="1"/>
            <a:r>
              <a:rPr lang="en-US" dirty="0" smtClean="0"/>
              <a:t>Acceptable and valid materials on the Internet: subscription services, web-based textbooks, long-standing print or media websites</a:t>
            </a:r>
          </a:p>
          <a:p>
            <a:r>
              <a:rPr lang="en-US" dirty="0" smtClean="0"/>
              <a:t>Filtering Software</a:t>
            </a:r>
          </a:p>
          <a:p>
            <a:pPr lvl="1"/>
            <a:r>
              <a:rPr lang="en-US" dirty="0" smtClean="0"/>
              <a:t>Designed to help prevent students from coming into contact with inappropriate material when using the Internet</a:t>
            </a:r>
          </a:p>
          <a:p>
            <a:r>
              <a:rPr lang="en-US" dirty="0" smtClean="0"/>
              <a:t>Proxy Servers</a:t>
            </a:r>
          </a:p>
          <a:p>
            <a:pPr lvl="1"/>
            <a:r>
              <a:rPr lang="en-US" dirty="0" smtClean="0"/>
              <a:t>Software applications that perform several functions, including filtering and storing Internet content</a:t>
            </a:r>
          </a:p>
          <a:p>
            <a:r>
              <a:rPr lang="en-US" dirty="0" smtClean="0"/>
              <a:t>Portable Web Pages</a:t>
            </a:r>
          </a:p>
          <a:p>
            <a:pPr lvl="1"/>
            <a:r>
              <a:rPr lang="en-US" dirty="0" smtClean="0"/>
              <a:t>You and your students can visit websites and store them on a local computer for future use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Steps for Safe Internet Use in Your Classroom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Develop short lessons on the appropriate and inappropriate uses of different digital resources.</a:t>
            </a:r>
          </a:p>
          <a:p>
            <a:r>
              <a:rPr lang="en-US" dirty="0" smtClean="0"/>
              <a:t>Involve parents in training sessions.</a:t>
            </a:r>
          </a:p>
          <a:p>
            <a:r>
              <a:rPr lang="en-US" dirty="0" smtClean="0"/>
              <a:t>Organize classroom so that students are guided to use Internet resources appropriately.</a:t>
            </a:r>
          </a:p>
          <a:p>
            <a:r>
              <a:rPr lang="en-US" dirty="0" smtClean="0"/>
              <a:t>Demonstrate successful search strategies and review responsible use practices.</a:t>
            </a:r>
          </a:p>
          <a:p>
            <a:r>
              <a:rPr lang="en-US" dirty="0" smtClean="0"/>
              <a:t>Incorporate appropriate citation strategies.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Modeling and Facilitating Effective Use of Technology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Protecting Students and Technology Resources</a:t>
            </a:r>
          </a:p>
          <a:p>
            <a:pPr lvl="1"/>
            <a:r>
              <a:rPr lang="en-US" dirty="0" smtClean="0"/>
              <a:t>Outlets</a:t>
            </a:r>
          </a:p>
          <a:p>
            <a:pPr lvl="1"/>
            <a:r>
              <a:rPr lang="en-US" dirty="0" smtClean="0"/>
              <a:t>Dust</a:t>
            </a:r>
          </a:p>
          <a:p>
            <a:pPr lvl="1"/>
            <a:r>
              <a:rPr lang="en-US" dirty="0" smtClean="0"/>
              <a:t>Air circulation</a:t>
            </a:r>
          </a:p>
          <a:p>
            <a:pPr lvl="1"/>
            <a:r>
              <a:rPr lang="en-US" dirty="0" smtClean="0"/>
              <a:t>Wireless technologies</a:t>
            </a:r>
          </a:p>
          <a:p>
            <a:pPr lvl="1"/>
            <a:r>
              <a:rPr lang="en-US" dirty="0" smtClean="0"/>
              <a:t>Smaller, lighter, more portable hardware</a:t>
            </a:r>
          </a:p>
          <a:p>
            <a:pPr lvl="1"/>
            <a:r>
              <a:rPr lang="en-US" dirty="0" smtClean="0"/>
              <a:t>Computer placement – monitoring students use without being distracting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Modeling and Facilitating Effective Use of Technology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508280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Technology-Related Health Practices</a:t>
            </a:r>
          </a:p>
          <a:p>
            <a:pPr lvl="1"/>
            <a:r>
              <a:rPr lang="en-US" dirty="0" smtClean="0"/>
              <a:t>Ergonomics: the study of and development of furniture, tools, and systems that promote productivity in a safe and healthy way.</a:t>
            </a:r>
          </a:p>
          <a:p>
            <a:pPr lvl="2"/>
            <a:r>
              <a:rPr lang="en-US" dirty="0" smtClean="0"/>
              <a:t>Monitor placement, chair adjustment, desk height, keyboard and mouse placement</a:t>
            </a:r>
          </a:p>
          <a:p>
            <a:pPr lvl="1"/>
            <a:r>
              <a:rPr lang="en-US" dirty="0" smtClean="0"/>
              <a:t>Repetitive Strain Injuries: occur during computer use due to the sensitive nature of tissues, tendons, muscles, and nerves of the hand that are subject to repeated motions, awkward positions, or force. </a:t>
            </a:r>
          </a:p>
          <a:p>
            <a:pPr lvl="2"/>
            <a:r>
              <a:rPr lang="en-US" dirty="0" smtClean="0"/>
              <a:t>Tendonitis, Carpal Tunnel Syndrome</a:t>
            </a:r>
          </a:p>
          <a:p>
            <a:pPr lvl="1"/>
            <a:r>
              <a:rPr lang="en-US" dirty="0" smtClean="0"/>
              <a:t>Visual concerns: </a:t>
            </a:r>
          </a:p>
          <a:p>
            <a:pPr lvl="2"/>
            <a:r>
              <a:rPr lang="en-US" dirty="0" smtClean="0"/>
              <a:t>Text presented with dots of light, constantly being redrawn, lower resolution that printed material</a:t>
            </a:r>
          </a:p>
          <a:p>
            <a:pPr lvl="2"/>
            <a:r>
              <a:rPr lang="en-US" dirty="0" smtClean="0"/>
              <a:t>Computer Vision Syndrome: inability of eyes to maintain focus on items on screen. Computer glasses or glare screens may help.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Acceptable Use Policies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document that clearly outlines what is and is not acceptable behavior, as well the consequences of unacceptable </a:t>
            </a:r>
            <a:r>
              <a:rPr lang="en-US" dirty="0" smtClean="0"/>
              <a:t>behaviors.</a:t>
            </a:r>
          </a:p>
          <a:p>
            <a:r>
              <a:rPr lang="en-US" dirty="0" smtClean="0"/>
              <a:t>Can cover use of all resources available for teaching and learning in school setting. </a:t>
            </a:r>
          </a:p>
          <a:p>
            <a:r>
              <a:rPr lang="en-US" dirty="0" smtClean="0"/>
              <a:t>Common elements</a:t>
            </a:r>
          </a:p>
          <a:p>
            <a:pPr lvl="1"/>
            <a:r>
              <a:rPr lang="en-US" dirty="0" smtClean="0"/>
              <a:t>Overview, glossary, purpose, rights and responsibilities, examples, consequences, copyright, issues of academic integrity, Internet use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Copyright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Law that governs the right to use information </a:t>
            </a:r>
          </a:p>
          <a:p>
            <a:pPr lvl="1"/>
            <a:r>
              <a:rPr lang="en-US" dirty="0" smtClean="0"/>
              <a:t>Most current: Copyright Law 1976</a:t>
            </a:r>
          </a:p>
          <a:p>
            <a:r>
              <a:rPr lang="en-US" dirty="0" smtClean="0"/>
              <a:t>If material does not explicitly state that is in the public domain, you may be violating copyright law when you use it</a:t>
            </a:r>
          </a:p>
          <a:p>
            <a:r>
              <a:rPr lang="en-US" dirty="0" smtClean="0"/>
              <a:t>Digital Millennium Copyright Act 1998</a:t>
            </a:r>
          </a:p>
          <a:p>
            <a:pPr lvl="1"/>
            <a:r>
              <a:rPr lang="en-US" dirty="0" smtClean="0"/>
              <a:t>Placed strict restrictions on materials that could be used online for instructions. </a:t>
            </a:r>
          </a:p>
          <a:p>
            <a:r>
              <a:rPr lang="en-US" dirty="0" smtClean="0"/>
              <a:t>Technology, Education, and Copyright Harmonization Act 2002 (TEACH Act)</a:t>
            </a:r>
          </a:p>
          <a:p>
            <a:pPr lvl="1"/>
            <a:r>
              <a:rPr lang="en-US" dirty="0" smtClean="0"/>
              <a:t>Clarified use of copyright protected materials and outlined required actions on part of school.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As a teacher you must ensure copyright-protected material is:</a:t>
            </a:r>
          </a:p>
          <a:p>
            <a:pPr lvl="1"/>
            <a:r>
              <a:rPr lang="en-US" dirty="0" smtClean="0"/>
              <a:t>Directly related to and is an integral part of instruction</a:t>
            </a:r>
          </a:p>
          <a:p>
            <a:pPr lvl="1"/>
            <a:r>
              <a:rPr lang="en-US" dirty="0" smtClean="0"/>
              <a:t>Available only to registered students</a:t>
            </a:r>
          </a:p>
          <a:p>
            <a:pPr lvl="1"/>
            <a:r>
              <a:rPr lang="en-US" dirty="0" smtClean="0"/>
              <a:t>Available during a time limited to instructional needs</a:t>
            </a:r>
          </a:p>
          <a:p>
            <a:pPr lvl="1"/>
            <a:r>
              <a:rPr lang="en-US" dirty="0" smtClean="0"/>
              <a:t>Used in digital format, if available</a:t>
            </a:r>
          </a:p>
          <a:p>
            <a:pPr lvl="1"/>
            <a:r>
              <a:rPr lang="en-US" dirty="0" smtClean="0"/>
              <a:t>Nondramatic, in nature, or a limited portion of a dramatic work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Fair Use and Technology in the Classroom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Fair use refers to the part of US copyright law that allows limited use of a copyrighted material without requiring permission from the copyright holder</a:t>
            </a:r>
          </a:p>
          <a:p>
            <a:pPr lvl="1"/>
            <a:r>
              <a:rPr lang="en-US" dirty="0" smtClean="0"/>
              <a:t>The purpose and character of the use, including whether such use is of a commercial nature or is for nonprofit educational purposes</a:t>
            </a:r>
          </a:p>
          <a:p>
            <a:pPr lvl="1"/>
            <a:r>
              <a:rPr lang="en-US" dirty="0" smtClean="0"/>
              <a:t>The nature of the copyrighted work</a:t>
            </a:r>
          </a:p>
          <a:p>
            <a:pPr lvl="1"/>
            <a:r>
              <a:rPr lang="en-US" dirty="0" smtClean="0"/>
              <a:t>The amount and substantially of the portion used in relation to the copyrighted work as a whole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the effect of the use upon the potential market for, or value of, the copyrighted work</a:t>
            </a:r>
          </a:p>
          <a:p>
            <a:r>
              <a:rPr lang="en-US" dirty="0" smtClean="0"/>
              <a:t>Public domain materials may be freely used and distributed. </a:t>
            </a:r>
          </a:p>
          <a:p>
            <a:pPr lvl="1"/>
            <a:r>
              <a:rPr lang="en-US" dirty="0" smtClean="0"/>
              <a:t>Copyright has expired or work created by the US government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10% Rule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To stay within the guidelines for amount of work, do not use more than</a:t>
            </a:r>
          </a:p>
          <a:p>
            <a:pPr lvl="1"/>
            <a:r>
              <a:rPr lang="en-US" dirty="0" smtClean="0"/>
              <a:t>10 percent or three minutes of a video, whichever is less.</a:t>
            </a:r>
          </a:p>
          <a:p>
            <a:pPr lvl="1"/>
            <a:r>
              <a:rPr lang="en-US" dirty="0" smtClean="0"/>
              <a:t>10 percent or 1,000 words of text, whichever is less. </a:t>
            </a:r>
          </a:p>
          <a:p>
            <a:pPr lvl="1"/>
            <a:r>
              <a:rPr lang="en-US" dirty="0" smtClean="0"/>
              <a:t>10 percent or 30 seconds of a musical work</a:t>
            </a:r>
          </a:p>
          <a:p>
            <a:pPr lvl="1"/>
            <a:r>
              <a:rPr lang="en-US" dirty="0" smtClean="0"/>
              <a:t>Five images from an artist or photographer</a:t>
            </a:r>
          </a:p>
          <a:p>
            <a:pPr lvl="1"/>
            <a:r>
              <a:rPr lang="en-US" dirty="0" smtClean="0"/>
              <a:t>10 percent or 15 images from a collection, whichever is less</a:t>
            </a:r>
          </a:p>
          <a:p>
            <a:pPr lvl="1"/>
            <a:r>
              <a:rPr lang="en-US" dirty="0" smtClean="0"/>
              <a:t>Two copies of a multimedia project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7772400" cy="914400"/>
          </a:xfrm>
        </p:spPr>
        <p:txBody>
          <a:bodyPr/>
          <a:lstStyle/>
          <a:p>
            <a:r>
              <a:rPr lang="en-US" dirty="0" smtClean="0"/>
              <a:t>Academic Integrity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51736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Prevention of Plagiarism</a:t>
            </a:r>
          </a:p>
          <a:p>
            <a:pPr lvl="1"/>
            <a:r>
              <a:rPr lang="en-US" dirty="0" smtClean="0"/>
              <a:t>Help students understand how to correctly use and cite source material</a:t>
            </a:r>
          </a:p>
          <a:p>
            <a:pPr lvl="1"/>
            <a:r>
              <a:rPr lang="en-US" dirty="0" smtClean="0"/>
              <a:t>Design activities in ways that avoid the need for heavy reliance on material that easily can be appropriated from other sources</a:t>
            </a:r>
          </a:p>
          <a:p>
            <a:pPr lvl="1"/>
            <a:r>
              <a:rPr lang="en-US" dirty="0" smtClean="0"/>
              <a:t>Develop skills related to finding, analyzing, synthesizing, and reporting information</a:t>
            </a:r>
          </a:p>
          <a:p>
            <a:r>
              <a:rPr lang="en-US" dirty="0" smtClean="0"/>
              <a:t>Prevention of Cheating</a:t>
            </a:r>
          </a:p>
          <a:p>
            <a:pPr lvl="1"/>
            <a:r>
              <a:rPr lang="en-US" dirty="0" smtClean="0"/>
              <a:t>Simple observation</a:t>
            </a:r>
          </a:p>
          <a:p>
            <a:pPr lvl="1"/>
            <a:r>
              <a:rPr lang="en-US" dirty="0" smtClean="0"/>
              <a:t>Design assessments that encourage high-order and critical thinking</a:t>
            </a:r>
          </a:p>
          <a:p>
            <a:r>
              <a:rPr lang="en-US" dirty="0" smtClean="0"/>
              <a:t>Keeping Data Secure</a:t>
            </a:r>
          </a:p>
          <a:p>
            <a:pPr lvl="1"/>
            <a:r>
              <a:rPr lang="en-US" dirty="0" smtClean="0"/>
              <a:t>Family Educational Rights and Privacy Act (FERPA) </a:t>
            </a:r>
          </a:p>
          <a:p>
            <a:pPr lvl="1"/>
            <a:r>
              <a:rPr lang="en-US" dirty="0" smtClean="0"/>
              <a:t>Directory information may be disclosed without consent</a:t>
            </a:r>
          </a:p>
          <a:p>
            <a:pPr lvl="2"/>
            <a:r>
              <a:rPr lang="en-US" dirty="0" smtClean="0"/>
              <a:t>Name, address, telephone, date and place of birth, major field of study, weight and height</a:t>
            </a:r>
          </a:p>
          <a:p>
            <a:r>
              <a:rPr lang="en-US" dirty="0" smtClean="0"/>
              <a:t>Password Security</a:t>
            </a:r>
          </a:p>
          <a:p>
            <a:pPr lvl="1"/>
            <a:r>
              <a:rPr lang="en-US" dirty="0" smtClean="0"/>
              <a:t>Change passwords frequently</a:t>
            </a:r>
          </a:p>
          <a:p>
            <a:pPr lvl="1"/>
            <a:r>
              <a:rPr lang="en-US" dirty="0" smtClean="0"/>
              <a:t>Use a mnemonic device such as an acronym</a:t>
            </a:r>
          </a:p>
          <a:p>
            <a:pPr lvl="1"/>
            <a:r>
              <a:rPr lang="en-US" dirty="0" smtClean="0"/>
              <a:t>Use 8 characters</a:t>
            </a:r>
          </a:p>
          <a:p>
            <a:pPr lvl="1"/>
            <a:r>
              <a:rPr lang="en-US" dirty="0" smtClean="0"/>
              <a:t>Mix upper and lower case, numbers, and special characters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258</TotalTime>
  <Words>1245</Words>
  <Application>Microsoft Office PowerPoint</Application>
  <PresentationFormat>On-screen Show (4:3)</PresentationFormat>
  <Paragraphs>153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Module</vt:lpstr>
      <vt:lpstr>Chapter 9 &amp; 10 RAP</vt:lpstr>
      <vt:lpstr>Modeling and Facilitating Effective Use of Technology Tools</vt:lpstr>
      <vt:lpstr>Modeling and Facilitating Effective Use of Technology Tools</vt:lpstr>
      <vt:lpstr>Acceptable Use Policies</vt:lpstr>
      <vt:lpstr>Copyright</vt:lpstr>
      <vt:lpstr>TEACH Act</vt:lpstr>
      <vt:lpstr>Fair Use and Technology in the Classroom</vt:lpstr>
      <vt:lpstr>10% Rule</vt:lpstr>
      <vt:lpstr>Academic Integrity</vt:lpstr>
      <vt:lpstr>Internet Safety</vt:lpstr>
      <vt:lpstr>Protecting Students and Technology Resources</vt:lpstr>
      <vt:lpstr>Protecting Students and Technology Resources</vt:lpstr>
      <vt:lpstr>Defenses</vt:lpstr>
      <vt:lpstr>Threatening or Unlawful Online Interactions</vt:lpstr>
      <vt:lpstr>Ten Tips for Email Use</vt:lpstr>
      <vt:lpstr>Using Technology to Support Acceptable Internet Use</vt:lpstr>
      <vt:lpstr>Steps for Safe Internet Use in Your Classroom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 &amp; 10 RAP</dc:title>
  <dc:creator>owner</dc:creator>
  <cp:lastModifiedBy>owner</cp:lastModifiedBy>
  <cp:revision>30</cp:revision>
  <dcterms:created xsi:type="dcterms:W3CDTF">2010-11-29T17:03:26Z</dcterms:created>
  <dcterms:modified xsi:type="dcterms:W3CDTF">2010-11-29T21:31:56Z</dcterms:modified>
</cp:coreProperties>
</file>